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57" r:id="rId5"/>
    <p:sldId id="259" r:id="rId6"/>
    <p:sldId id="260" r:id="rId7"/>
  </p:sldIdLst>
  <p:sldSz cx="10688638" cy="7562850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520700" indent="-63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1041400" indent="-1270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563688" indent="-192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2084388" indent="-255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492" y="-168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E4CEEA-1502-4DA6-B71F-F6EF47BB6343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92AD4D-ED6E-425E-8E9A-540FE2BE03B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38A5-4AA7-4F4A-BC1C-FA8281497F0B}" type="datetimeFigureOut">
              <a:rPr lang="pt-PT" smtClean="0"/>
              <a:pPr/>
              <a:t>28-10-2014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3307-3E39-46F4-828D-0C65AEF87B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2687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3307-3E39-46F4-828D-0C65AEF87B2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1650" y="2349388"/>
            <a:ext cx="9085343" cy="162111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298" y="4285616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1E91-F3FA-4244-8DB2-128F2C96B230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7B9-DE32-4883-9E62-85DF94AE719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6624-54D7-4175-854A-54911741CEA7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C9F2-2071-4B82-9D33-47942FA2B59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49264" y="302867"/>
            <a:ext cx="2404943" cy="645293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4433" y="302867"/>
            <a:ext cx="7036686" cy="645293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3FC4-768A-4CDC-8719-2AD96CB03709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063C-B0BB-4D0B-B636-E7F606A434F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B062-81AC-4F51-BE28-C0BE5857E415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5336-C2E7-495A-93A7-BA2198FC641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31" y="4859832"/>
            <a:ext cx="9085343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4331" y="3205460"/>
            <a:ext cx="9085343" cy="165437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ABBD-C8E2-466D-B76D-C018897C00FD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D627-653B-48B4-8ED4-65C469620C9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4434" y="1764667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433394" y="1764667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1A2D-16B2-49EC-A7D1-ACE37A5BDD13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5A98-79E7-4DE5-B791-63FB3D0021D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434" y="1692889"/>
            <a:ext cx="4722671" cy="705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34434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429683" y="1692889"/>
            <a:ext cx="4724525" cy="705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429683" y="2398404"/>
            <a:ext cx="4724525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BA5F-9220-43FF-81E7-23D268A3A990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43F6-464E-42C2-9650-237D515013F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6A66-BA51-4CE1-BA8A-A83166927A6D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89B4-8AA3-4042-B212-6EA4C03596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4A15-9CA5-4C5A-9E4E-E869A93D7830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82C7-6894-4BD6-905A-E27964620B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4" y="301115"/>
            <a:ext cx="3516489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78960" y="301115"/>
            <a:ext cx="5975247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4434" y="1582597"/>
            <a:ext cx="3516489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992C1-9C7E-4DFC-8528-113585771105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11DF-6F37-4E82-B1A3-9567BB81F91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095048" y="5918983"/>
            <a:ext cx="6413183" cy="887583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B1D3-0F9E-4A72-A48D-3C6503BF4D2E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6FE-9E42-45AC-A4A1-4499DF741E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533983" y="303278"/>
            <a:ext cx="9620672" cy="126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533983" y="1764628"/>
            <a:ext cx="9620672" cy="499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3983" y="7010211"/>
            <a:ext cx="2494913" cy="402124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D9375DDC-0131-400D-BB8C-1F12FBFC8379}" type="datetimeFigureOut">
              <a:rPr lang="pt-PT"/>
              <a:pPr>
                <a:defRPr/>
              </a:pPr>
              <a:t>28-10-2014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652626" y="7010211"/>
            <a:ext cx="3383389" cy="4021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659742" y="7010211"/>
            <a:ext cx="2494913" cy="402124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9A8BB8D4-3859-4C42-B0DE-DB521705295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5pPr>
      <a:lvl6pPr marL="521437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</a:defRPr>
      </a:lvl6pPr>
      <a:lvl7pPr marL="1042873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</a:defRPr>
      </a:lvl7pPr>
      <a:lvl8pPr marL="156431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</a:defRPr>
      </a:lvl8pPr>
      <a:lvl9pPr marL="208574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90525" indent="-3905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846138" indent="-3254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303338" indent="-260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824038" indent="-260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346325" indent="-260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ubtítulo 2"/>
          <p:cNvSpPr txBox="1">
            <a:spLocks/>
          </p:cNvSpPr>
          <p:nvPr/>
        </p:nvSpPr>
        <p:spPr bwMode="auto">
          <a:xfrm>
            <a:off x="879823" y="5509617"/>
            <a:ext cx="89557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PT" sz="2200" b="1" dirty="0" smtClean="0">
                <a:solidFill>
                  <a:srgbClr val="000090"/>
                </a:solidFill>
              </a:rPr>
              <a:t>“O GOLFE NA ESCOLA: UM NOVO DESAFIO”</a:t>
            </a:r>
            <a:endParaRPr lang="pt-PT" sz="2200" dirty="0">
              <a:solidFill>
                <a:srgbClr val="008000"/>
              </a:solidFill>
            </a:endParaRPr>
          </a:p>
        </p:txBody>
      </p:sp>
      <p:sp>
        <p:nvSpPr>
          <p:cNvPr id="14345" name="AutoShape 13" descr="2Q=="/>
          <p:cNvSpPr>
            <a:spLocks noChangeAspect="1" noChangeArrowheads="1"/>
          </p:cNvSpPr>
          <p:nvPr/>
        </p:nvSpPr>
        <p:spPr bwMode="auto">
          <a:xfrm>
            <a:off x="5128931" y="5378828"/>
            <a:ext cx="430776" cy="21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4346" name="AutoShape 15" descr="2Q=="/>
          <p:cNvSpPr>
            <a:spLocks noChangeAspect="1" noChangeArrowheads="1"/>
          </p:cNvSpPr>
          <p:nvPr/>
        </p:nvSpPr>
        <p:spPr bwMode="auto">
          <a:xfrm>
            <a:off x="5128931" y="5378828"/>
            <a:ext cx="430776" cy="21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14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5807" y="3061345"/>
            <a:ext cx="90730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Imagem 16" descr="LOGOTIPO FPG vector [Converted]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52631" y="6229697"/>
            <a:ext cx="648072" cy="57606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7379709" y="6838423"/>
            <a:ext cx="152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i="1" dirty="0"/>
          </a:p>
        </p:txBody>
      </p:sp>
      <p:sp>
        <p:nvSpPr>
          <p:cNvPr id="18" name="Subtítulo 2"/>
          <p:cNvSpPr txBox="1">
            <a:spLocks/>
          </p:cNvSpPr>
          <p:nvPr/>
        </p:nvSpPr>
        <p:spPr bwMode="auto">
          <a:xfrm>
            <a:off x="519783" y="2269257"/>
            <a:ext cx="9649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PT" sz="2600" b="1" dirty="0" smtClean="0">
                <a:solidFill>
                  <a:srgbClr val="000090"/>
                </a:solidFill>
              </a:rPr>
              <a:t>PROJETO DE FORMAÇÃO DE PROFESSORES</a:t>
            </a:r>
            <a:endParaRPr lang="pt-PT" sz="2600" dirty="0">
              <a:solidFill>
                <a:srgbClr val="008000"/>
              </a:solidFill>
            </a:endParaRPr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68863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logos_min_edu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3919" y="6301705"/>
            <a:ext cx="4626558" cy="5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logo_DE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791" y="973113"/>
            <a:ext cx="189167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Subtítulo 2"/>
          <p:cNvSpPr>
            <a:spLocks noGrp="1"/>
          </p:cNvSpPr>
          <p:nvPr>
            <p:ph type="subTitle" idx="1"/>
          </p:nvPr>
        </p:nvSpPr>
        <p:spPr>
          <a:xfrm>
            <a:off x="3760143" y="1261145"/>
            <a:ext cx="3888432" cy="702484"/>
          </a:xfrm>
        </p:spPr>
        <p:txBody>
          <a:bodyPr>
            <a:noAutofit/>
          </a:bodyPr>
          <a:lstStyle/>
          <a:p>
            <a:pPr algn="l" eaLnBrk="1" hangingPunct="1"/>
            <a:r>
              <a:rPr lang="pt-PT" sz="2800" b="1" dirty="0">
                <a:solidFill>
                  <a:srgbClr val="000090"/>
                </a:solidFill>
                <a:latin typeface="Arial" charset="0"/>
                <a:ea typeface="ＭＳ Ｐゴシック"/>
                <a:cs typeface="Arial" charset="0"/>
              </a:rPr>
              <a:t>Formação Contínua de Professores </a:t>
            </a:r>
          </a:p>
        </p:txBody>
      </p:sp>
      <p:sp>
        <p:nvSpPr>
          <p:cNvPr id="37" name="AutoShape 13" descr="2Q=="/>
          <p:cNvSpPr>
            <a:spLocks noChangeAspect="1" noChangeArrowheads="1"/>
          </p:cNvSpPr>
          <p:nvPr/>
        </p:nvSpPr>
        <p:spPr bwMode="auto">
          <a:xfrm>
            <a:off x="4565948" y="4917794"/>
            <a:ext cx="368524" cy="19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/>
          <a:lstStyle/>
          <a:p>
            <a:endParaRPr lang="pt-PT"/>
          </a:p>
        </p:txBody>
      </p:sp>
      <p:sp>
        <p:nvSpPr>
          <p:cNvPr id="38" name="AutoShape 15" descr="2Q=="/>
          <p:cNvSpPr>
            <a:spLocks noChangeAspect="1" noChangeArrowheads="1"/>
          </p:cNvSpPr>
          <p:nvPr/>
        </p:nvSpPr>
        <p:spPr bwMode="auto">
          <a:xfrm>
            <a:off x="4565948" y="4917794"/>
            <a:ext cx="368524" cy="19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/>
          <a:lstStyle/>
          <a:p>
            <a:endParaRPr lang="pt-PT"/>
          </a:p>
        </p:txBody>
      </p:sp>
      <p:sp>
        <p:nvSpPr>
          <p:cNvPr id="39" name="CaixaDeTexto 38"/>
          <p:cNvSpPr txBox="1"/>
          <p:nvPr/>
        </p:nvSpPr>
        <p:spPr>
          <a:xfrm>
            <a:off x="6496447" y="6489121"/>
            <a:ext cx="1305939" cy="357948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endParaRPr lang="pt-PT" i="1" dirty="0"/>
          </a:p>
        </p:txBody>
      </p:sp>
      <p:pic>
        <p:nvPicPr>
          <p:cNvPr id="41" name="Picture 7" descr="picto_formacao_branco.t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28695" y="901105"/>
            <a:ext cx="8637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 smtClean="0"/>
              <a:t>Despacho n.º13608/2012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</a:t>
            </a:r>
            <a:r>
              <a:rPr lang="pt-PT" sz="2800" b="1" dirty="0" smtClean="0"/>
              <a:t>Despacho n.º13608/2012 </a:t>
            </a:r>
            <a:r>
              <a:rPr lang="pt-PT" sz="2800" dirty="0" smtClean="0"/>
              <a:t>atribui à Divisão de Desporto Escolar da Direção de Serviços de Projetos Educativos as seguintes competências:</a:t>
            </a:r>
          </a:p>
          <a:p>
            <a:pPr lvl="0" algn="just">
              <a:buFont typeface="Wingdings" pitchFamily="2" charset="2"/>
              <a:buChar char="ü"/>
            </a:pPr>
            <a:r>
              <a:rPr lang="pt-PT" sz="2800" dirty="0" smtClean="0"/>
              <a:t>promover o Desporto Escolar junto das escolas como meio de atingir o sucesso escolar;</a:t>
            </a:r>
          </a:p>
          <a:p>
            <a:pPr lvl="0" algn="just">
              <a:buFont typeface="Wingdings" pitchFamily="2" charset="2"/>
              <a:buChar char="ü"/>
            </a:pPr>
            <a:r>
              <a:rPr lang="pt-PT" sz="2800" dirty="0" smtClean="0"/>
              <a:t>planear, orientar, acompanhar, promover e avaliar os diversos programas, projetos e atividades do Desporto Escolar;</a:t>
            </a:r>
            <a:br>
              <a:rPr lang="pt-PT" sz="2800" dirty="0" smtClean="0"/>
            </a:br>
            <a:endParaRPr lang="pt-PT" sz="2800" dirty="0" smtClean="0"/>
          </a:p>
          <a:p>
            <a:pPr lvl="0" algn="just">
              <a:buFont typeface="Wingdings" pitchFamily="2" charset="2"/>
              <a:buChar char="ü"/>
            </a:pPr>
            <a:r>
              <a:rPr lang="pt-PT" sz="2800" b="1" i="1" u="sng" dirty="0" smtClean="0"/>
              <a:t>Promover e apoiar a realização de ações de formação destinadas a professores e alunos nas áreas da organização, gestão e treino das atividades desportivas escolares;</a:t>
            </a:r>
          </a:p>
          <a:p>
            <a:endParaRPr lang="pt-PT" dirty="0"/>
          </a:p>
        </p:txBody>
      </p:sp>
      <p:pic>
        <p:nvPicPr>
          <p:cNvPr id="4" name="Picture 6" descr="logo_D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775" y="469057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s_min_edu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5887" y="6990916"/>
            <a:ext cx="4626558" cy="5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LOGOTIPO FPG vector [Converted]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92591" y="6805761"/>
            <a:ext cx="648072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mada com seta para a direita 7"/>
          <p:cNvSpPr/>
          <p:nvPr/>
        </p:nvSpPr>
        <p:spPr>
          <a:xfrm rot="5400000">
            <a:off x="4768255" y="-1547167"/>
            <a:ext cx="1728192" cy="6336704"/>
          </a:xfrm>
          <a:prstGeom prst="rightArrowCallout">
            <a:avLst>
              <a:gd name="adj1" fmla="val 25000"/>
              <a:gd name="adj2" fmla="val 25000"/>
              <a:gd name="adj3" fmla="val 43506"/>
              <a:gd name="adj4" fmla="val 3545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4192191" y="757089"/>
            <a:ext cx="2778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000" dirty="0" smtClean="0">
                <a:solidFill>
                  <a:schemeClr val="bg1"/>
                </a:solidFill>
                <a:latin typeface="+mn-lt"/>
              </a:rPr>
              <a:t>PROTOCOLO</a:t>
            </a:r>
            <a:endParaRPr lang="pt-PT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6" descr="logo_D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775" y="469057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logos_min_edu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951" y="6301705"/>
            <a:ext cx="4626558" cy="5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LOGOTIPO FPG vector [Converted]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20583" y="6229697"/>
            <a:ext cx="648072" cy="576064"/>
          </a:xfrm>
          <a:prstGeom prst="rect">
            <a:avLst/>
          </a:prstGeom>
        </p:spPr>
      </p:pic>
      <p:sp>
        <p:nvSpPr>
          <p:cNvPr id="7" name="Rectângulo 6"/>
          <p:cNvSpPr/>
          <p:nvPr/>
        </p:nvSpPr>
        <p:spPr>
          <a:xfrm>
            <a:off x="2463999" y="2701305"/>
            <a:ext cx="6408712" cy="310854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PT" sz="2800" dirty="0" smtClean="0"/>
              <a:t> DGE/DIVISÃO DO DESPORTO ESCOLAR</a:t>
            </a:r>
          </a:p>
          <a:p>
            <a:endParaRPr lang="pt-PT" sz="2800" dirty="0" smtClean="0"/>
          </a:p>
          <a:p>
            <a:endParaRPr lang="pt-PT" sz="2800" dirty="0" smtClean="0"/>
          </a:p>
          <a:p>
            <a:pPr>
              <a:buFont typeface="Wingdings" pitchFamily="2" charset="2"/>
              <a:buChar char="ü"/>
            </a:pPr>
            <a:r>
              <a:rPr lang="pt-PT" sz="2800" dirty="0" smtClean="0"/>
              <a:t> </a:t>
            </a:r>
            <a:r>
              <a:rPr lang="pt-PT" sz="2800" dirty="0" err="1" smtClean="0"/>
              <a:t>CFAEs</a:t>
            </a:r>
            <a:endParaRPr lang="pt-PT" sz="2800" dirty="0" smtClean="0"/>
          </a:p>
          <a:p>
            <a:endParaRPr lang="pt-PT" sz="2800" dirty="0" smtClean="0"/>
          </a:p>
          <a:p>
            <a:endParaRPr lang="pt-PT" sz="2800" dirty="0" smtClean="0"/>
          </a:p>
          <a:p>
            <a:pPr>
              <a:buFont typeface="Wingdings" pitchFamily="2" charset="2"/>
              <a:buChar char="ü"/>
            </a:pPr>
            <a:r>
              <a:rPr lang="pt-PT" sz="2800" dirty="0" smtClean="0"/>
              <a:t> FEDERAÇÕES DESPORTIVAS</a:t>
            </a:r>
            <a:endParaRPr lang="pt-P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1791" y="469057"/>
            <a:ext cx="9620672" cy="1260288"/>
          </a:xfrm>
        </p:spPr>
        <p:txBody>
          <a:bodyPr/>
          <a:lstStyle/>
          <a:p>
            <a:r>
              <a:rPr lang="pt-PT" sz="3600" b="1" dirty="0" smtClean="0">
                <a:latin typeface="+mn-lt"/>
              </a:rPr>
              <a:t>AÇÕES FORMAÇÃO REALIZADAS</a:t>
            </a:r>
            <a:br>
              <a:rPr lang="pt-PT" sz="3600" b="1" dirty="0" smtClean="0">
                <a:latin typeface="+mn-lt"/>
              </a:rPr>
            </a:br>
            <a:r>
              <a:rPr lang="pt-PT" sz="3600" b="1" dirty="0" smtClean="0">
                <a:latin typeface="+mn-lt"/>
              </a:rPr>
              <a:t>2013 - 2014</a:t>
            </a:r>
            <a:endParaRPr lang="pt-PT" sz="3600" b="1" dirty="0">
              <a:latin typeface="+mn-lt"/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663799" y="2269257"/>
          <a:ext cx="9347424" cy="314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56"/>
                <a:gridCol w="2336856"/>
                <a:gridCol w="2336856"/>
                <a:gridCol w="2336856"/>
              </a:tblGrid>
              <a:tr h="719983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Ações</a:t>
                      </a:r>
                      <a:endParaRPr lang="pt-P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Modalidades</a:t>
                      </a:r>
                      <a:endParaRPr lang="pt-P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Nº</a:t>
                      </a:r>
                      <a:r>
                        <a:rPr lang="pt-PT" sz="2400" baseline="0" dirty="0" smtClean="0"/>
                        <a:t> Turmas</a:t>
                      </a:r>
                      <a:endParaRPr lang="pt-P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Nº</a:t>
                      </a:r>
                      <a:r>
                        <a:rPr lang="pt-PT" sz="2400" baseline="0" dirty="0" smtClean="0"/>
                        <a:t> Formandos</a:t>
                      </a:r>
                      <a:endParaRPr lang="pt-PT" sz="2400" dirty="0"/>
                    </a:p>
                  </a:txBody>
                  <a:tcPr anchor="ctr"/>
                </a:tc>
              </a:tr>
              <a:tr h="2424205"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Atletismo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Futsal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Golfe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Ténis de Mesa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</a:t>
                      </a:r>
                      <a:r>
                        <a:rPr lang="pt-PT" dirty="0" err="1" smtClean="0"/>
                        <a:t>Boccia</a:t>
                      </a:r>
                      <a:endParaRPr lang="pt-PT" dirty="0" smtClean="0"/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 Basquetebol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pt-PT" dirty="0" smtClean="0"/>
                        <a:t>.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FITescola</a:t>
                      </a:r>
                      <a:endParaRPr lang="pt-P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30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smtClean="0"/>
                        <a:t>755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logo_D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783" y="325041"/>
            <a:ext cx="15841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688638" y="21252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pic>
        <p:nvPicPr>
          <p:cNvPr id="9" name="Picture 4" descr="logos_min_edu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951" y="6301705"/>
            <a:ext cx="4626558" cy="5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LOGOTIPO FPG vector [Converted]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20583" y="6229697"/>
            <a:ext cx="648072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dirty="0" smtClean="0">
                <a:solidFill>
                  <a:srgbClr val="000090"/>
                </a:solidFill>
              </a:rPr>
              <a:t>“O GOLFE NA ESCOLA: UM NOVO DESAFIO”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pt-PT" sz="2400" b="1" dirty="0" smtClean="0"/>
              <a:t>Objetivos da Formação</a:t>
            </a:r>
          </a:p>
          <a:p>
            <a:pPr lvl="0" algn="just">
              <a:buFont typeface="Arial" pitchFamily="34" charset="0"/>
              <a:buChar char="•"/>
            </a:pPr>
            <a:r>
              <a:rPr lang="pt-PT" sz="2400" dirty="0" smtClean="0"/>
              <a:t>Aquisição de conhecimentos específicos sobre gestos técnicos de golfe; </a:t>
            </a:r>
          </a:p>
          <a:p>
            <a:pPr lvl="0" algn="just">
              <a:buFont typeface="Arial" pitchFamily="34" charset="0"/>
              <a:buChar char="•"/>
            </a:pPr>
            <a:r>
              <a:rPr lang="pt-PT" sz="2400" dirty="0" smtClean="0"/>
              <a:t> Desenvolver estratégias e metodologias de implementação da atividade nas aulas de golfe no desporto escolar ou de educação física;</a:t>
            </a:r>
          </a:p>
          <a:p>
            <a:pPr lvl="0" algn="just">
              <a:buFont typeface="Arial" pitchFamily="34" charset="0"/>
              <a:buChar char="•"/>
            </a:pPr>
            <a:r>
              <a:rPr lang="pt-PT" sz="2400" dirty="0" smtClean="0"/>
              <a:t> Criar exercícios/situações/guiões de apoio à implementação do Golfe nas escolas.</a:t>
            </a:r>
          </a:p>
          <a:p>
            <a:pPr lvl="0" algn="just">
              <a:buFont typeface="Arial" pitchFamily="34" charset="0"/>
              <a:buChar char="•"/>
            </a:pPr>
            <a:r>
              <a:rPr lang="pt-PT" sz="2400" spc="-10" dirty="0" smtClean="0"/>
              <a:t> Desenvolver nos professores autonomia para o aprofundamento do conhecimento e prática da modalidade.</a:t>
            </a:r>
          </a:p>
          <a:p>
            <a:r>
              <a:rPr lang="pt-PT" sz="2400" dirty="0" smtClean="0"/>
              <a:t>Motivar e apoiar os Professores para o desenvolvimento de Projetos de Golfe na Escola.</a:t>
            </a:r>
            <a:endParaRPr lang="pt-PT" sz="2400" dirty="0"/>
          </a:p>
        </p:txBody>
      </p:sp>
      <p:pic>
        <p:nvPicPr>
          <p:cNvPr id="4" name="Picture 6" descr="logo_D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775" y="469057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LOGOTIPO FPG vector [Converted]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76567" y="6986786"/>
            <a:ext cx="648072" cy="576064"/>
          </a:xfrm>
          <a:prstGeom prst="rect">
            <a:avLst/>
          </a:prstGeom>
        </p:spPr>
      </p:pic>
      <p:pic>
        <p:nvPicPr>
          <p:cNvPr id="6" name="Picture 4" descr="logos_min_edu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5887" y="6990916"/>
            <a:ext cx="4626558" cy="5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202</Words>
  <Application>Microsoft Office PowerPoint</Application>
  <PresentationFormat>Personalizados</PresentationFormat>
  <Paragraphs>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Diapositivo 1</vt:lpstr>
      <vt:lpstr>Despacho n.º13608/2012</vt:lpstr>
      <vt:lpstr>Diapositivo 3</vt:lpstr>
      <vt:lpstr>AÇÕES FORMAÇÃO REALIZADAS 2013 - 2014</vt:lpstr>
      <vt:lpstr>“O GOLFE NA ESCOLA: UM NOVO DESAFIO”</vt:lpstr>
      <vt:lpstr>Diapositivo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Logos dos Centros de formação</dc:title>
  <dc:creator>iespinheira</dc:creator>
  <cp:lastModifiedBy>jrafael</cp:lastModifiedBy>
  <cp:revision>46</cp:revision>
  <dcterms:created xsi:type="dcterms:W3CDTF">2013-11-04T12:09:54Z</dcterms:created>
  <dcterms:modified xsi:type="dcterms:W3CDTF">2014-10-28T13:32:34Z</dcterms:modified>
</cp:coreProperties>
</file>